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28"/>
  </p:notesMasterIdLst>
  <p:sldIdLst>
    <p:sldId id="257" r:id="rId2"/>
    <p:sldId id="259" r:id="rId3"/>
    <p:sldId id="264" r:id="rId4"/>
    <p:sldId id="272" r:id="rId5"/>
    <p:sldId id="273" r:id="rId6"/>
    <p:sldId id="277" r:id="rId7"/>
    <p:sldId id="276" r:id="rId8"/>
    <p:sldId id="265" r:id="rId9"/>
    <p:sldId id="266" r:id="rId10"/>
    <p:sldId id="263" r:id="rId11"/>
    <p:sldId id="267" r:id="rId12"/>
    <p:sldId id="262" r:id="rId13"/>
    <p:sldId id="268" r:id="rId14"/>
    <p:sldId id="270" r:id="rId15"/>
    <p:sldId id="279" r:id="rId16"/>
    <p:sldId id="275" r:id="rId17"/>
    <p:sldId id="274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69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1A1A"/>
    <a:srgbClr val="AE2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164" autoAdjust="0"/>
  </p:normalViewPr>
  <p:slideViewPr>
    <p:cSldViewPr snapToGrid="0" showGuides="1">
      <p:cViewPr varScale="1">
        <p:scale>
          <a:sx n="79" d="100"/>
          <a:sy n="79" d="100"/>
        </p:scale>
        <p:origin x="86" y="7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6C8F8-E342-4847-BCE1-B38657BC702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F1359-DAC0-47CB-9833-E9D4D9CF93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573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359-DAC0-47CB-9833-E9D4D9CF931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1883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359-DAC0-47CB-9833-E9D4D9CF931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2706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359-DAC0-47CB-9833-E9D4D9CF931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29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359-DAC0-47CB-9833-E9D4D9CF931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04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359-DAC0-47CB-9833-E9D4D9CF931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39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359-DAC0-47CB-9833-E9D4D9CF931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851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359-DAC0-47CB-9833-E9D4D9CF931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0108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359-DAC0-47CB-9833-E9D4D9CF931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57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359-DAC0-47CB-9833-E9D4D9CF931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421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359-DAC0-47CB-9833-E9D4D9CF931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188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F1359-DAC0-47CB-9833-E9D4D9CF931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15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9C2E-4782-42FD-A49B-BC93A0546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B87F5-C190-4BC2-99F1-E56982CCB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05085-7940-4F5D-897F-043B0049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D717E-379B-4EC8-A4EF-041D679D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D94E9-E2A3-4F43-9947-4EB6CBA3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513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B31D-29D9-4361-8207-86609305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FE2CD-3ED9-4D34-A1ED-E20EF9757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1E7FF-7B80-465F-8DA5-D5BD34474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AD625-0248-4A46-9FDE-EA4C8464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79498-CA07-470E-B24A-E1D92E10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17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D631B-B022-4089-882D-6EFD5A12A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432D6-1595-4B2A-BE75-096C08FD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42760-46B7-472C-AC9A-43A7F2B1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E8CC1-2191-435A-9626-242DA456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3611A-3DE5-49CA-9778-216A7C0BF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351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58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DE56-E18A-4F61-B996-A5A9148A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8C2D5-E086-4FE1-B1F5-F92E92E57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7644C-0E3C-4639-A89D-10868290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D538-D00E-4699-80BE-E8922C99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6B378-D619-4B24-ABA5-7F46B037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359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A449-B991-4D04-8CA5-37C75740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D3023-C351-449F-9531-53ECC05E6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FC6C-F2B3-4816-86B6-EDFC54CBA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CA753-90A5-497D-A4C3-AC0CD097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727DD-1F61-4E08-8497-A0F0E505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92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B2F8-4C70-425E-90A3-1C3FC4D3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9D44-A3B9-41AE-A002-C86DEB29C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84E4B-DE60-4D4C-AFB1-78D3B7FBD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95538-4749-4CBB-A69E-1F20B3F8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44CF9-20F8-442A-9164-83671413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E8B8A-9B75-4ED6-A14D-E07E64AD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7337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3B69-9A30-4D04-9882-D7A69549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E60EA-CA75-48F6-87DE-AC9F2014C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48C68-8338-411E-AC14-62785EBE6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BBA74-3356-4916-8C5A-BDB09C804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C5F84-E074-43EE-AF94-D95226D7F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6244D-14D3-4E44-B6EB-2424C736D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E3375E-682B-4BAC-9C09-E5952DA5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78EB24-72B2-4377-8389-F978CEDA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72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749-8EDD-4363-A07E-3A3CDE7F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D3EA9-BB19-4C2C-859E-B12F1D68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81C9A-5BE0-4292-8801-E59FCB17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E3777-F0CF-4D35-917A-40BBAD11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563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85722-EDE0-4A55-8ACA-3EAC3F91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83D28-ACDD-4672-BB1E-0D5DC11E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0928-8336-4E0A-8CBA-AA0AF7F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780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C76F-1CF6-4CDE-9D5C-6F5FCB40E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A6066-071D-4147-8A94-12DC8BB0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4F7E9-C07D-41BB-B5B1-160566588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10132-E22C-4E04-844B-134C70BE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532DA-2A95-4E0F-85EC-4398EE7F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D4C16-E476-435B-B825-94C307F7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247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BCF2-2D04-4D25-9C54-E933E769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F80E2-9717-4759-99CF-99E2E1B7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DD158-858C-4F25-B55A-E61EFB803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BF15D-CA45-410C-8C76-6E0732C68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C0465-221F-4873-9F17-DEF5F138D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4F687-46F6-4567-AC73-EF6990C3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74BBC5-666D-49C2-BC95-9F14DF71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AC320-8E90-4A64-8046-BDE5CB036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97488-2506-42BD-8795-F726866ED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E5F12-7EA8-414E-837E-9BF8429C4950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DCA45-9295-4098-B303-AA1EA3449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D0276-B2A6-42EE-AB62-0813FFED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CF5BD-FE80-4DB3-BF7B-906333424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42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micsnet.ca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33BE8-7021-4604-90C6-F468A810E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933" y="2213361"/>
            <a:ext cx="6247721" cy="2204815"/>
          </a:xfrm>
        </p:spPr>
        <p:txBody>
          <a:bodyPr>
            <a:normAutofit/>
          </a:bodyPr>
          <a:lstStyle/>
          <a:p>
            <a:pPr algn="l"/>
            <a:r>
              <a:rPr lang="en-US" sz="4100" cap="none" dirty="0"/>
              <a:t>Multi-Omics </a:t>
            </a:r>
            <a:r>
              <a:rPr lang="en-US" sz="4100" dirty="0"/>
              <a:t>I</a:t>
            </a:r>
            <a:r>
              <a:rPr lang="en-US" sz="4100" cap="none" dirty="0"/>
              <a:t>ntegration using OmicsNet</a:t>
            </a:r>
            <a:endParaRPr lang="en-CA" sz="41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10818-62A6-40C9-896A-72F33976C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934" y="4418176"/>
            <a:ext cx="6247721" cy="1264209"/>
          </a:xfrm>
        </p:spPr>
        <p:txBody>
          <a:bodyPr>
            <a:normAutofit fontScale="9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Metabolomics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2019</a:t>
            </a:r>
          </a:p>
          <a:p>
            <a:pPr algn="l">
              <a:spcAft>
                <a:spcPts val="600"/>
              </a:spcAft>
            </a:pPr>
            <a:r>
              <a:rPr lang="en-US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Guangyan Zhou (Guangyan.zhou@mail.mcgill.ca)</a:t>
            </a:r>
          </a:p>
          <a:p>
            <a:pPr algn="l">
              <a:spcAft>
                <a:spcPts val="600"/>
              </a:spcAft>
            </a:pPr>
            <a:r>
              <a:rPr lang="en-US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23, 2019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8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90265-2635-4653-BC6A-A7ABB2C2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2" b="4822"/>
          <a:stretch/>
        </p:blipFill>
        <p:spPr>
          <a:xfrm>
            <a:off x="0" y="593387"/>
            <a:ext cx="12192000" cy="5933874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2581AD7-615B-47F1-8F80-7D4574673988}"/>
              </a:ext>
            </a:extLst>
          </p:cNvPr>
          <p:cNvSpPr/>
          <p:nvPr/>
        </p:nvSpPr>
        <p:spPr>
          <a:xfrm>
            <a:off x="7727982" y="1644922"/>
            <a:ext cx="3700733" cy="1136238"/>
          </a:xfrm>
          <a:prstGeom prst="wedgeRectCallout">
            <a:avLst>
              <a:gd name="adj1" fmla="val -60056"/>
              <a:gd name="adj2" fmla="val 23226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Set the Organism to “Human”, ID type to “Entrez ID” and copy the first 444 genes into the empty text box. Click “</a:t>
            </a:r>
            <a:r>
              <a:rPr lang="en-US" sz="1400" b="1" dirty="0">
                <a:solidFill>
                  <a:prstClr val="white"/>
                </a:solidFill>
              </a:rPr>
              <a:t>Upload</a:t>
            </a:r>
            <a:r>
              <a:rPr lang="en-US" sz="1400" dirty="0">
                <a:solidFill>
                  <a:prstClr val="white"/>
                </a:solidFill>
              </a:rPr>
              <a:t>” to upload the list of significant genes.</a:t>
            </a:r>
          </a:p>
        </p:txBody>
      </p:sp>
    </p:spTree>
    <p:extLst>
      <p:ext uri="{BB962C8B-B14F-4D97-AF65-F5344CB8AC3E}">
        <p14:creationId xmlns:p14="http://schemas.microsoft.com/office/powerpoint/2010/main" val="3550806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70365-B689-4938-99C7-EF69D72A6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8" b="4823"/>
          <a:stretch/>
        </p:blipFill>
        <p:spPr>
          <a:xfrm>
            <a:off x="0" y="573932"/>
            <a:ext cx="12192000" cy="5953328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856D31E-A6D7-4952-980A-04893174F997}"/>
              </a:ext>
            </a:extLst>
          </p:cNvPr>
          <p:cNvSpPr/>
          <p:nvPr/>
        </p:nvSpPr>
        <p:spPr>
          <a:xfrm>
            <a:off x="6506702" y="869800"/>
            <a:ext cx="3114137" cy="1528162"/>
          </a:xfrm>
          <a:prstGeom prst="wedgeRectCallout">
            <a:avLst>
              <a:gd name="adj1" fmla="val -35347"/>
              <a:gd name="adj2" fmla="val 62713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defTabSz="457200">
              <a:buAutoNum type="arabicPeriod"/>
              <a:defRPr/>
            </a:pPr>
            <a:r>
              <a:rPr lang="en-US" sz="1400" dirty="0">
                <a:solidFill>
                  <a:prstClr val="white"/>
                </a:solidFill>
              </a:rPr>
              <a:t>Using Excel, open the “metaboanalyst_t_test.csv” file. This file contains the T-test results using MetaboAnalyst. </a:t>
            </a:r>
          </a:p>
          <a:p>
            <a:pPr marL="342900" lvl="0" indent="-342900" defTabSz="457200">
              <a:buAutoNum type="arabicPeriod"/>
              <a:defRPr/>
            </a:pPr>
            <a:r>
              <a:rPr lang="en-US" sz="1400" dirty="0">
                <a:solidFill>
                  <a:prstClr val="white"/>
                </a:solidFill>
              </a:rPr>
              <a:t>Click the grey “Metabolites” rectangle.</a:t>
            </a:r>
          </a:p>
        </p:txBody>
      </p:sp>
    </p:spTree>
    <p:extLst>
      <p:ext uri="{BB962C8B-B14F-4D97-AF65-F5344CB8AC3E}">
        <p14:creationId xmlns:p14="http://schemas.microsoft.com/office/powerpoint/2010/main" val="3025325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788054-F968-43D1-8F15-D791DADFA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27" b="4965"/>
          <a:stretch/>
        </p:blipFill>
        <p:spPr>
          <a:xfrm>
            <a:off x="0" y="564204"/>
            <a:ext cx="12192000" cy="5953328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2EE94FE-8B26-4385-A1F9-B800219251B2}"/>
              </a:ext>
            </a:extLst>
          </p:cNvPr>
          <p:cNvSpPr/>
          <p:nvPr/>
        </p:nvSpPr>
        <p:spPr>
          <a:xfrm>
            <a:off x="7358331" y="2860879"/>
            <a:ext cx="3700733" cy="1443701"/>
          </a:xfrm>
          <a:prstGeom prst="wedgeRectCallout">
            <a:avLst>
              <a:gd name="adj1" fmla="val -60056"/>
              <a:gd name="adj2" fmla="val 23226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defTabSz="457200">
              <a:buAutoNum type="arabicPeriod"/>
              <a:defRPr/>
            </a:pPr>
            <a:r>
              <a:rPr lang="en-US" sz="1400" dirty="0">
                <a:solidFill>
                  <a:prstClr val="white"/>
                </a:solidFill>
              </a:rPr>
              <a:t>Set the Organism to “Human”, ID type to “KEGG ID” and copy all the compounds to the empty text box. Click “</a:t>
            </a:r>
            <a:r>
              <a:rPr lang="en-US" sz="1400" b="1" dirty="0">
                <a:solidFill>
                  <a:prstClr val="white"/>
                </a:solidFill>
              </a:rPr>
              <a:t>Upload</a:t>
            </a:r>
            <a:r>
              <a:rPr lang="en-US" sz="1400" dirty="0">
                <a:solidFill>
                  <a:prstClr val="white"/>
                </a:solidFill>
              </a:rPr>
              <a:t>” to upload the list of significant metabolites.</a:t>
            </a:r>
          </a:p>
          <a:p>
            <a:pPr marL="342900" lvl="0" indent="-342900" defTabSz="457200">
              <a:buAutoNum type="arabicPeriod"/>
              <a:defRPr/>
            </a:pPr>
            <a:r>
              <a:rPr lang="en-US" sz="1400" dirty="0">
                <a:solidFill>
                  <a:prstClr val="white"/>
                </a:solidFill>
              </a:rPr>
              <a:t>Click “</a:t>
            </a:r>
            <a:r>
              <a:rPr lang="en-US" sz="1400" b="1" dirty="0">
                <a:solidFill>
                  <a:prstClr val="white"/>
                </a:solidFill>
              </a:rPr>
              <a:t>Proceed</a:t>
            </a:r>
            <a:r>
              <a:rPr lang="en-US" sz="1400" dirty="0">
                <a:solidFill>
                  <a:prstClr val="white"/>
                </a:solidFill>
              </a:rPr>
              <a:t>” to move forward.</a:t>
            </a:r>
          </a:p>
        </p:txBody>
      </p:sp>
    </p:spTree>
    <p:extLst>
      <p:ext uri="{BB962C8B-B14F-4D97-AF65-F5344CB8AC3E}">
        <p14:creationId xmlns:p14="http://schemas.microsoft.com/office/powerpoint/2010/main" val="3969673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2A4F2-1A51-4524-8F79-CCC4BDA2E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2" y="476132"/>
            <a:ext cx="10358535" cy="612307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2EE94FE-8B26-4385-A1F9-B800219251B2}"/>
              </a:ext>
            </a:extLst>
          </p:cNvPr>
          <p:cNvSpPr/>
          <p:nvPr/>
        </p:nvSpPr>
        <p:spPr>
          <a:xfrm>
            <a:off x="7719040" y="3863413"/>
            <a:ext cx="1896301" cy="1136238"/>
          </a:xfrm>
          <a:prstGeom prst="wedgeRectCallout">
            <a:avLst>
              <a:gd name="adj1" fmla="val -60056"/>
              <a:gd name="adj2" fmla="val 23226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Keep the Interaction Types as default and click “</a:t>
            </a:r>
            <a:r>
              <a:rPr lang="en-US" sz="1400" b="1" dirty="0">
                <a:solidFill>
                  <a:prstClr val="white"/>
                </a:solidFill>
              </a:rPr>
              <a:t>Submit</a:t>
            </a:r>
            <a:r>
              <a:rPr lang="en-US" sz="1400" dirty="0">
                <a:solidFill>
                  <a:prstClr val="white"/>
                </a:solidFill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595470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59ECE-E3AF-4591-9FFA-AC80462F8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36" y="397480"/>
            <a:ext cx="10232616" cy="60630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2EE94FE-8B26-4385-A1F9-B800219251B2}"/>
              </a:ext>
            </a:extLst>
          </p:cNvPr>
          <p:cNvSpPr/>
          <p:nvPr/>
        </p:nvSpPr>
        <p:spPr>
          <a:xfrm>
            <a:off x="7197363" y="3674097"/>
            <a:ext cx="3045125" cy="900235"/>
          </a:xfrm>
          <a:prstGeom prst="wedgeRectCallout">
            <a:avLst>
              <a:gd name="adj1" fmla="val -73368"/>
              <a:gd name="adj2" fmla="val 61970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Keep the Network Building Options set to default and click “</a:t>
            </a:r>
            <a:r>
              <a:rPr lang="en-US" sz="1400" b="1" dirty="0">
                <a:solidFill>
                  <a:prstClr val="white"/>
                </a:solidFill>
              </a:rPr>
              <a:t>Proceed</a:t>
            </a:r>
            <a:r>
              <a:rPr lang="en-US" sz="1400" dirty="0">
                <a:solidFill>
                  <a:prstClr val="white"/>
                </a:solidFill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13168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2029DD-66D7-4842-A7BD-83183A995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8" b="4822"/>
          <a:stretch/>
        </p:blipFill>
        <p:spPr>
          <a:xfrm>
            <a:off x="0" y="618517"/>
            <a:ext cx="12192000" cy="5908744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C16D628-A85F-40DC-8C47-152EFD2DE8A6}"/>
              </a:ext>
            </a:extLst>
          </p:cNvPr>
          <p:cNvSpPr/>
          <p:nvPr/>
        </p:nvSpPr>
        <p:spPr>
          <a:xfrm>
            <a:off x="6817985" y="2441216"/>
            <a:ext cx="3045125" cy="900235"/>
          </a:xfrm>
          <a:prstGeom prst="wedgeRectCallout">
            <a:avLst>
              <a:gd name="adj1" fmla="val 57287"/>
              <a:gd name="adj2" fmla="val 104112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Click on </a:t>
            </a:r>
            <a:r>
              <a:rPr lang="en-US" sz="1400" b="1" dirty="0">
                <a:solidFill>
                  <a:prstClr val="white"/>
                </a:solidFill>
              </a:rPr>
              <a:t>“Minimum Network” </a:t>
            </a:r>
            <a:r>
              <a:rPr lang="en-US" sz="1400" dirty="0">
                <a:solidFill>
                  <a:prstClr val="white"/>
                </a:solidFill>
              </a:rPr>
              <a:t>to trim the current network. This function attempts to identify the smallest network connecting all seed molecules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C74A055-1779-475A-9D03-C0F2F45B87B2}"/>
              </a:ext>
            </a:extLst>
          </p:cNvPr>
          <p:cNvSpPr/>
          <p:nvPr/>
        </p:nvSpPr>
        <p:spPr>
          <a:xfrm>
            <a:off x="6817984" y="5447489"/>
            <a:ext cx="2754033" cy="410184"/>
          </a:xfrm>
          <a:prstGeom prst="wedgeRectCallout">
            <a:avLst>
              <a:gd name="adj1" fmla="val 99475"/>
              <a:gd name="adj2" fmla="val 139867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Click on proceed after trimming </a:t>
            </a:r>
          </a:p>
        </p:txBody>
      </p:sp>
    </p:spTree>
    <p:extLst>
      <p:ext uri="{BB962C8B-B14F-4D97-AF65-F5344CB8AC3E}">
        <p14:creationId xmlns:p14="http://schemas.microsoft.com/office/powerpoint/2010/main" val="3393551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AE6D6-2CE4-40C6-BA4E-4E85361AF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9" b="4507"/>
          <a:stretch/>
        </p:blipFill>
        <p:spPr>
          <a:xfrm>
            <a:off x="0" y="505838"/>
            <a:ext cx="12192000" cy="6040877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2EE94FE-8B26-4385-A1F9-B800219251B2}"/>
              </a:ext>
            </a:extLst>
          </p:cNvPr>
          <p:cNvSpPr/>
          <p:nvPr/>
        </p:nvSpPr>
        <p:spPr>
          <a:xfrm>
            <a:off x="9470827" y="584460"/>
            <a:ext cx="2398143" cy="898901"/>
          </a:xfrm>
          <a:prstGeom prst="wedgeRectCallout">
            <a:avLst>
              <a:gd name="adj1" fmla="val -42107"/>
              <a:gd name="adj2" fmla="val 23985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Default 3D network. Red nodes are genes and yellow nodes are metabolites.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BF54890-981C-4E7B-A47E-800BEFCA87CF}"/>
              </a:ext>
            </a:extLst>
          </p:cNvPr>
          <p:cNvSpPr/>
          <p:nvPr/>
        </p:nvSpPr>
        <p:spPr>
          <a:xfrm>
            <a:off x="964291" y="2187501"/>
            <a:ext cx="1680715" cy="874359"/>
          </a:xfrm>
          <a:prstGeom prst="wedgeRectCallout">
            <a:avLst>
              <a:gd name="adj1" fmla="val -31826"/>
              <a:gd name="adj2" fmla="val -84339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Change the node colors using these colored boxes.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A89FF5B-4BCC-4DB9-87D5-3482BF68F0FA}"/>
              </a:ext>
            </a:extLst>
          </p:cNvPr>
          <p:cNvSpPr/>
          <p:nvPr/>
        </p:nvSpPr>
        <p:spPr>
          <a:xfrm>
            <a:off x="3754878" y="1240675"/>
            <a:ext cx="1990010" cy="874359"/>
          </a:xfrm>
          <a:prstGeom prst="wedgeRectCallout">
            <a:avLst>
              <a:gd name="adj1" fmla="val -18139"/>
              <a:gd name="adj2" fmla="val -89902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Change edge opacity using “Opacity” drop-down option </a:t>
            </a:r>
          </a:p>
        </p:txBody>
      </p:sp>
    </p:spTree>
    <p:extLst>
      <p:ext uri="{BB962C8B-B14F-4D97-AF65-F5344CB8AC3E}">
        <p14:creationId xmlns:p14="http://schemas.microsoft.com/office/powerpoint/2010/main" val="98348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BBB07F-A654-4311-8564-03C08C9AD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7" b="4533"/>
          <a:stretch/>
        </p:blipFill>
        <p:spPr>
          <a:xfrm>
            <a:off x="0" y="583660"/>
            <a:ext cx="12192000" cy="5972783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2EE94FE-8B26-4385-A1F9-B800219251B2}"/>
              </a:ext>
            </a:extLst>
          </p:cNvPr>
          <p:cNvSpPr/>
          <p:nvPr/>
        </p:nvSpPr>
        <p:spPr>
          <a:xfrm>
            <a:off x="2828914" y="1023085"/>
            <a:ext cx="2631056" cy="897732"/>
          </a:xfrm>
          <a:prstGeom prst="wedgeRectCallout">
            <a:avLst>
              <a:gd name="adj1" fmla="val -61685"/>
              <a:gd name="adj2" fmla="val -49522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Using the top toolbar, set the layout to “Layered”. We can see that there are few metabolites included in the network.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668DED6-85A3-40D7-B78B-6D15AA89369B}"/>
              </a:ext>
            </a:extLst>
          </p:cNvPr>
          <p:cNvSpPr/>
          <p:nvPr/>
        </p:nvSpPr>
        <p:spPr>
          <a:xfrm>
            <a:off x="7081736" y="895547"/>
            <a:ext cx="3137692" cy="1286366"/>
          </a:xfrm>
          <a:prstGeom prst="wedgeRectCallout">
            <a:avLst>
              <a:gd name="adj1" fmla="val 56390"/>
              <a:gd name="adj2" fmla="val -8371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KEGG enrichment analysis using all nodes. Explore results by choosing subsets. Many sets are linked with cancer. Choosing a pathway will highlight associated nodes in the network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203D6C6-5C31-472A-AD86-ED2F242AA11E}"/>
              </a:ext>
            </a:extLst>
          </p:cNvPr>
          <p:cNvSpPr/>
          <p:nvPr/>
        </p:nvSpPr>
        <p:spPr>
          <a:xfrm>
            <a:off x="996872" y="2181913"/>
            <a:ext cx="2631056" cy="897732"/>
          </a:xfrm>
          <a:prstGeom prst="wedgeRectCallout">
            <a:avLst>
              <a:gd name="adj1" fmla="val -55400"/>
              <a:gd name="adj2" fmla="val -135125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Using “Global” coloring option, change node colors based on network topology (degree)</a:t>
            </a:r>
          </a:p>
        </p:txBody>
      </p:sp>
    </p:spTree>
    <p:extLst>
      <p:ext uri="{BB962C8B-B14F-4D97-AF65-F5344CB8AC3E}">
        <p14:creationId xmlns:p14="http://schemas.microsoft.com/office/powerpoint/2010/main" val="3850110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E9B48-8706-42A0-A7AF-39BB23A46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3" b="4539"/>
          <a:stretch/>
        </p:blipFill>
        <p:spPr>
          <a:xfrm>
            <a:off x="0" y="544749"/>
            <a:ext cx="12192000" cy="600196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27F71AB-9D7D-4E09-AC39-E9847D0DEA04}"/>
              </a:ext>
            </a:extLst>
          </p:cNvPr>
          <p:cNvSpPr/>
          <p:nvPr/>
        </p:nvSpPr>
        <p:spPr>
          <a:xfrm>
            <a:off x="2118795" y="984174"/>
            <a:ext cx="3066048" cy="897732"/>
          </a:xfrm>
          <a:prstGeom prst="wedgeRectCallout">
            <a:avLst>
              <a:gd name="adj1" fmla="val -61685"/>
              <a:gd name="adj2" fmla="val -49522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Using “View” toolbar, select “Expression” to color nodes according to their fold change. Grey nodes refer to interacting partners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F9CA88-3B28-4CC4-884F-6BC696BEAAA0}"/>
              </a:ext>
            </a:extLst>
          </p:cNvPr>
          <p:cNvSpPr/>
          <p:nvPr/>
        </p:nvSpPr>
        <p:spPr>
          <a:xfrm>
            <a:off x="7494949" y="984174"/>
            <a:ext cx="3066048" cy="438971"/>
          </a:xfrm>
          <a:prstGeom prst="wedgeRectCallout">
            <a:avLst>
              <a:gd name="adj1" fmla="val -26468"/>
              <a:gd name="adj2" fmla="val 92303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Most metabolites are downregulated according to their green color.</a:t>
            </a:r>
          </a:p>
        </p:txBody>
      </p:sp>
    </p:spTree>
    <p:extLst>
      <p:ext uri="{BB962C8B-B14F-4D97-AF65-F5344CB8AC3E}">
        <p14:creationId xmlns:p14="http://schemas.microsoft.com/office/powerpoint/2010/main" val="1530627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993A-A7C5-4F03-BFDA-6CDDD5404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045"/>
            <a:ext cx="10364451" cy="1596177"/>
          </a:xfrm>
        </p:spPr>
        <p:txBody>
          <a:bodyPr/>
          <a:lstStyle/>
          <a:p>
            <a:pPr algn="ctr"/>
            <a:r>
              <a:rPr lang="en-CA" dirty="0"/>
              <a:t>Handling MS peaks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9E91D6-E341-4AF1-BEFC-200B56BE2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95" y="1955801"/>
            <a:ext cx="4728605" cy="3835400"/>
          </a:xfrm>
        </p:spPr>
        <p:txBody>
          <a:bodyPr>
            <a:normAutofit/>
          </a:bodyPr>
          <a:lstStyle/>
          <a:p>
            <a:r>
              <a:rPr lang="en-CA" cap="none" dirty="0"/>
              <a:t>OmicsNet can now visualize processed peak data from untargeted metabolomics</a:t>
            </a:r>
          </a:p>
          <a:p>
            <a:r>
              <a:rPr lang="en-CA" cap="none" dirty="0"/>
              <a:t>Take input generated from “MS Peaks to Pathways” module from </a:t>
            </a:r>
            <a:r>
              <a:rPr lang="en-CA" cap="none" dirty="0" err="1"/>
              <a:t>MetaboAnalyst</a:t>
            </a:r>
            <a:r>
              <a:rPr lang="en-CA" cap="non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4219B-2ED8-460F-B9A0-843EC20FD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8" r="21970" b="4815"/>
          <a:stretch/>
        </p:blipFill>
        <p:spPr>
          <a:xfrm>
            <a:off x="4958330" y="1642667"/>
            <a:ext cx="7182872" cy="4461668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C0B4719-8C19-43E6-89FA-59CA7930C477}"/>
              </a:ext>
            </a:extLst>
          </p:cNvPr>
          <p:cNvSpPr/>
          <p:nvPr/>
        </p:nvSpPr>
        <p:spPr>
          <a:xfrm>
            <a:off x="3567676" y="4670955"/>
            <a:ext cx="3066048" cy="438971"/>
          </a:xfrm>
          <a:prstGeom prst="wedgeRectCallout">
            <a:avLst>
              <a:gd name="adj1" fmla="val 12556"/>
              <a:gd name="adj2" fmla="val -229019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Click on “Download” option after performing peaks-to-function analysis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B5BBE62-BB02-43B1-BF07-0D0C4AA329FC}"/>
              </a:ext>
            </a:extLst>
          </p:cNvPr>
          <p:cNvSpPr/>
          <p:nvPr/>
        </p:nvSpPr>
        <p:spPr>
          <a:xfrm>
            <a:off x="7854439" y="5037956"/>
            <a:ext cx="3066048" cy="438971"/>
          </a:xfrm>
          <a:prstGeom prst="wedgeRectCallout">
            <a:avLst>
              <a:gd name="adj1" fmla="val -65175"/>
              <a:gd name="adj2" fmla="val -244532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Download the file called “</a:t>
            </a:r>
            <a:r>
              <a:rPr lang="en-US" sz="1400" dirty="0" err="1">
                <a:solidFill>
                  <a:prstClr val="white"/>
                </a:solidFill>
              </a:rPr>
              <a:t>metaboanalyst_peaks.json</a:t>
            </a:r>
            <a:r>
              <a:rPr lang="en-US" sz="1400" dirty="0">
                <a:solidFill>
                  <a:prstClr val="white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367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BD14-355E-4823-BF6E-E9585E68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8577"/>
          </a:xfrm>
        </p:spPr>
        <p:txBody>
          <a:bodyPr>
            <a:normAutofit/>
          </a:bodyPr>
          <a:lstStyle/>
          <a:p>
            <a:r>
              <a:rPr lang="en-US" dirty="0"/>
              <a:t>OmicsNet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B00C-63EE-4107-ABE2-CAA72D4CD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610069"/>
            <a:ext cx="10364452" cy="2101747"/>
          </a:xfrm>
        </p:spPr>
        <p:txBody>
          <a:bodyPr>
            <a:normAutofit fontScale="92500"/>
          </a:bodyPr>
          <a:lstStyle/>
          <a:p>
            <a:r>
              <a:rPr lang="en-US" cap="none" dirty="0" err="1"/>
              <a:t>OmicsNet</a:t>
            </a:r>
            <a:r>
              <a:rPr lang="en-US" cap="none" dirty="0"/>
              <a:t> (</a:t>
            </a:r>
            <a:r>
              <a:rPr lang="en-US" cap="none" dirty="0">
                <a:hlinkClick r:id="rId2"/>
              </a:rPr>
              <a:t>https://www.omicsnet.ca/</a:t>
            </a:r>
            <a:r>
              <a:rPr lang="en-US" cap="none" dirty="0"/>
              <a:t>) supports 3D network visualization and integration of multiple types of molecular interactions:</a:t>
            </a:r>
          </a:p>
          <a:p>
            <a:pPr lvl="1"/>
            <a:r>
              <a:rPr lang="en-US" cap="none" dirty="0"/>
              <a:t>Conventional networks: protein-protein, TF-gene, miRNA-gene, enzyme-metabolite</a:t>
            </a:r>
          </a:p>
          <a:p>
            <a:pPr lvl="1"/>
            <a:r>
              <a:rPr lang="en-US" cap="none" dirty="0"/>
              <a:t>Composite networks: </a:t>
            </a:r>
            <a:r>
              <a:rPr lang="en-US" cap="none" dirty="0" err="1"/>
              <a:t>OmicsNet</a:t>
            </a:r>
            <a:r>
              <a:rPr lang="en-US" cap="none" dirty="0"/>
              <a:t> constructs composite networks encompassing &gt;1 interaction type</a:t>
            </a:r>
          </a:p>
          <a:p>
            <a:endParaRPr lang="en-US" cap="none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45316-9058-47D2-A8AD-7DF145114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6" y="3711816"/>
            <a:ext cx="6868484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4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AF0A-0F3E-444E-A325-D5B89949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ABD304-E9C9-4DD0-AFAF-BB2D5B81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91" b="5192"/>
          <a:stretch/>
        </p:blipFill>
        <p:spPr>
          <a:xfrm>
            <a:off x="767923" y="1219200"/>
            <a:ext cx="10920981" cy="53086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700BB2C-2B85-4945-BEB4-174F4057612C}"/>
              </a:ext>
            </a:extLst>
          </p:cNvPr>
          <p:cNvSpPr/>
          <p:nvPr/>
        </p:nvSpPr>
        <p:spPr>
          <a:xfrm>
            <a:off x="5327139" y="4643307"/>
            <a:ext cx="3066048" cy="438971"/>
          </a:xfrm>
          <a:prstGeom prst="wedgeRectCallout">
            <a:avLst>
              <a:gd name="adj1" fmla="val -61033"/>
              <a:gd name="adj2" fmla="val -340005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Use our example data for this showcase</a:t>
            </a:r>
          </a:p>
        </p:txBody>
      </p:sp>
    </p:spTree>
    <p:extLst>
      <p:ext uri="{BB962C8B-B14F-4D97-AF65-F5344CB8AC3E}">
        <p14:creationId xmlns:p14="http://schemas.microsoft.com/office/powerpoint/2010/main" val="1258235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9736-28B2-465B-8AB9-6D4E64D2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Visualizing peaks from </a:t>
            </a:r>
            <a:r>
              <a:rPr lang="en-CA" dirty="0" err="1"/>
              <a:t>MetaboAnalyst</a:t>
            </a: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6E4268-B30A-4800-B05B-CA26E165D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9796378" cy="3424107"/>
          </a:xfrm>
        </p:spPr>
        <p:txBody>
          <a:bodyPr>
            <a:normAutofit fontScale="92500" lnSpcReduction="10000"/>
          </a:bodyPr>
          <a:lstStyle/>
          <a:p>
            <a:r>
              <a:rPr lang="en-CA" cap="none" dirty="0"/>
              <a:t>From the </a:t>
            </a:r>
            <a:r>
              <a:rPr lang="en-CA" cap="none" dirty="0" err="1"/>
              <a:t>MetaboAnalyst</a:t>
            </a:r>
            <a:r>
              <a:rPr lang="en-CA" cap="none" dirty="0"/>
              <a:t>-generated peak file, OmicsNet visualizes the metabolites from top 10 enriched pathways identified from </a:t>
            </a:r>
            <a:r>
              <a:rPr lang="en-CA" cap="none" dirty="0" err="1"/>
              <a:t>MetaboAnalyst</a:t>
            </a:r>
            <a:r>
              <a:rPr lang="en-CA" cap="none" dirty="0"/>
              <a:t> (Mummichog, GSEA or both).</a:t>
            </a:r>
          </a:p>
          <a:p>
            <a:r>
              <a:rPr lang="en-CA" cap="none" dirty="0"/>
              <a:t>Each metabolite is defined as a single or an aggregate of putative peaks, which can be visualized in the network visualization</a:t>
            </a:r>
          </a:p>
          <a:p>
            <a:r>
              <a:rPr lang="en-CA" cap="none" dirty="0"/>
              <a:t>Interaction network is build by searching against interacting enzyme in KEGG database.</a:t>
            </a:r>
          </a:p>
          <a:p>
            <a:r>
              <a:rPr lang="en-CA" cap="none" dirty="0"/>
              <a:t>PCSF/”Minimum Network” can be performed to identify context specific subnetworks</a:t>
            </a:r>
          </a:p>
        </p:txBody>
      </p:sp>
    </p:spTree>
    <p:extLst>
      <p:ext uri="{BB962C8B-B14F-4D97-AF65-F5344CB8AC3E}">
        <p14:creationId xmlns:p14="http://schemas.microsoft.com/office/powerpoint/2010/main" val="99927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CFB3B-FC9A-4BB0-9B7A-A28C7725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1D39FB-C482-40A6-A36D-9873F812D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" t="13345" r="50000"/>
          <a:stretch/>
        </p:blipFill>
        <p:spPr>
          <a:xfrm>
            <a:off x="725556" y="838199"/>
            <a:ext cx="10951817" cy="5537201"/>
          </a:xfr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64039E6-7BC9-4ED4-9F04-ECF42DB19FB6}"/>
              </a:ext>
            </a:extLst>
          </p:cNvPr>
          <p:cNvSpPr/>
          <p:nvPr/>
        </p:nvSpPr>
        <p:spPr>
          <a:xfrm>
            <a:off x="5327139" y="4643307"/>
            <a:ext cx="3066048" cy="438971"/>
          </a:xfrm>
          <a:prstGeom prst="wedgeRectCallout">
            <a:avLst>
              <a:gd name="adj1" fmla="val 94737"/>
              <a:gd name="adj2" fmla="val -201812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Perform “Minimum Network” algorithm </a:t>
            </a:r>
          </a:p>
        </p:txBody>
      </p:sp>
    </p:spTree>
    <p:extLst>
      <p:ext uri="{BB962C8B-B14F-4D97-AF65-F5344CB8AC3E}">
        <p14:creationId xmlns:p14="http://schemas.microsoft.com/office/powerpoint/2010/main" val="4185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9539-0EB0-45DF-9A13-90090A187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5CD09388-5AEB-443E-86F1-6119F07DA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" r="50000"/>
          <a:stretch/>
        </p:blipFill>
        <p:spPr>
          <a:xfrm>
            <a:off x="696032" y="618517"/>
            <a:ext cx="10582193" cy="6177942"/>
          </a:xfr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F61CD84-527B-4B00-9EE9-D6D9D6CBF248}"/>
              </a:ext>
            </a:extLst>
          </p:cNvPr>
          <p:cNvSpPr/>
          <p:nvPr/>
        </p:nvSpPr>
        <p:spPr>
          <a:xfrm>
            <a:off x="5797039" y="3368491"/>
            <a:ext cx="3066048" cy="677993"/>
          </a:xfrm>
          <a:prstGeom prst="wedgeRectCallout">
            <a:avLst>
              <a:gd name="adj1" fmla="val -83790"/>
              <a:gd name="adj2" fmla="val -34373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Double click on Metabolite nodes (Yellow) so that it displays the associated putative peaks.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E0B4F61-191A-4528-A5AB-E8949C9B65EC}"/>
              </a:ext>
            </a:extLst>
          </p:cNvPr>
          <p:cNvSpPr/>
          <p:nvPr/>
        </p:nvSpPr>
        <p:spPr>
          <a:xfrm>
            <a:off x="6096000" y="5200281"/>
            <a:ext cx="3066048" cy="560187"/>
          </a:xfrm>
          <a:prstGeom prst="wedgeRectCallout">
            <a:avLst>
              <a:gd name="adj1" fmla="val 65742"/>
              <a:gd name="adj2" fmla="val 117353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Associated peaks are displayed here</a:t>
            </a:r>
          </a:p>
        </p:txBody>
      </p:sp>
    </p:spTree>
    <p:extLst>
      <p:ext uri="{BB962C8B-B14F-4D97-AF65-F5344CB8AC3E}">
        <p14:creationId xmlns:p14="http://schemas.microsoft.com/office/powerpoint/2010/main" val="768658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D25105-58E6-45D6-9B54-4A71AEC3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674" b="4469"/>
          <a:stretch/>
        </p:blipFill>
        <p:spPr>
          <a:xfrm>
            <a:off x="437744" y="991045"/>
            <a:ext cx="11381362" cy="5624644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FCE3F59-90CC-41F7-9592-440816D78F14}"/>
              </a:ext>
            </a:extLst>
          </p:cNvPr>
          <p:cNvSpPr/>
          <p:nvPr/>
        </p:nvSpPr>
        <p:spPr>
          <a:xfrm>
            <a:off x="9153728" y="759558"/>
            <a:ext cx="2744919" cy="1117880"/>
          </a:xfrm>
          <a:prstGeom prst="wedgeRectCallout">
            <a:avLst>
              <a:gd name="adj1" fmla="val -42107"/>
              <a:gd name="adj2" fmla="val 23985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KEGG Viewer is an alternative to “First order network”. The genes and metabolites are mapped onto Global KEGG Metabolic network </a:t>
            </a:r>
          </a:p>
        </p:txBody>
      </p:sp>
    </p:spTree>
    <p:extLst>
      <p:ext uri="{BB962C8B-B14F-4D97-AF65-F5344CB8AC3E}">
        <p14:creationId xmlns:p14="http://schemas.microsoft.com/office/powerpoint/2010/main" val="3585304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B5FA4FE-719B-4F67-B87C-10F47E519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85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Further exploration</a:t>
            </a:r>
            <a:endParaRPr lang="en-C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EC4AD5-9C68-4532-95A3-DD9BC5E7A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cap="none" dirty="0"/>
              <a:t>Refer to the FAQs, Tutorials, and Resources page of </a:t>
            </a:r>
            <a:r>
              <a:rPr lang="en-CA" cap="none" dirty="0" err="1"/>
              <a:t>OmicsNet</a:t>
            </a:r>
            <a:r>
              <a:rPr lang="en-CA" cap="none" dirty="0"/>
              <a:t> for more information.</a:t>
            </a:r>
          </a:p>
          <a:p>
            <a:r>
              <a:rPr lang="en-US" cap="none" dirty="0"/>
              <a:t>F</a:t>
            </a:r>
            <a:r>
              <a:rPr lang="en-CA" cap="none" dirty="0"/>
              <a:t>or a detailed tutorial, follow the recent Bioinformatics Protocol “</a:t>
            </a:r>
            <a:r>
              <a:rPr lang="en-US" cap="none" dirty="0"/>
              <a:t>Using </a:t>
            </a:r>
            <a:r>
              <a:rPr lang="en-US" cap="none" dirty="0" err="1"/>
              <a:t>OmicsNet</a:t>
            </a:r>
            <a:r>
              <a:rPr lang="en-US" cap="none" dirty="0"/>
              <a:t> for Network Integration and 3D Visualization</a:t>
            </a:r>
            <a:r>
              <a:rPr lang="en-CA" cap="none" dirty="0"/>
              <a:t>” (https://currentprotocols.onlinelibrary.wiley.com/doi/full/10.1002/cpbi.69).</a:t>
            </a:r>
          </a:p>
        </p:txBody>
      </p:sp>
    </p:spTree>
    <p:extLst>
      <p:ext uri="{BB962C8B-B14F-4D97-AF65-F5344CB8AC3E}">
        <p14:creationId xmlns:p14="http://schemas.microsoft.com/office/powerpoint/2010/main" val="190304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B5FA4FE-719B-4F67-B87C-10F47E519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85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References</a:t>
            </a: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4983CA-2535-47E3-AFA5-BCCC79796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Terunuma</a:t>
            </a:r>
            <a:r>
              <a:rPr lang="en-CA" dirty="0"/>
              <a:t> A, </a:t>
            </a:r>
            <a:r>
              <a:rPr lang="en-CA" dirty="0" err="1"/>
              <a:t>Putluri</a:t>
            </a:r>
            <a:r>
              <a:rPr lang="en-CA" dirty="0"/>
              <a:t> N, Mishra P, </a:t>
            </a:r>
            <a:r>
              <a:rPr lang="en-CA" dirty="0" err="1"/>
              <a:t>Mathé</a:t>
            </a:r>
            <a:r>
              <a:rPr lang="en-CA" dirty="0"/>
              <a:t> EA, Dorsey TH, Yi M, Wallace TA, </a:t>
            </a:r>
            <a:r>
              <a:rPr lang="en-CA" dirty="0" err="1"/>
              <a:t>Issaq</a:t>
            </a:r>
            <a:r>
              <a:rPr lang="en-CA" dirty="0"/>
              <a:t> HJ, Zhou M, Killian JK, Stevenson HS. MYC-driven accumulation of 2-hydroxyglutarate is associated with breast cancer prognosis. The Journal of clinical investigation. 2014 Jan 2;124(1):398-412.</a:t>
            </a:r>
          </a:p>
          <a:p>
            <a:r>
              <a:rPr lang="en-US" dirty="0"/>
              <a:t>Zhou G, Xia J. </a:t>
            </a:r>
            <a:r>
              <a:rPr lang="en-US" dirty="0" err="1"/>
              <a:t>OmicsNet</a:t>
            </a:r>
            <a:r>
              <a:rPr lang="en-US" dirty="0"/>
              <a:t>: a web-based tool for creation and visual analysis of biological networks in 3D space. Nucleic acids research. 2018 Jun 7;46(W1):W514-22.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80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4962-478D-454F-BC75-0A399321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85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OmicsNet workflow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2F79-A5CF-44C8-8120-1D9B71037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80" y="1669567"/>
            <a:ext cx="5941239" cy="4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8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4962-478D-454F-BC75-0A399321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85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OmicsNet underlying knowledgebase</a:t>
            </a:r>
            <a:endParaRPr lang="en-C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DA3168-3A42-46A6-919F-23FEABE93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610069"/>
            <a:ext cx="10364452" cy="2944678"/>
          </a:xfrm>
        </p:spPr>
        <p:txBody>
          <a:bodyPr>
            <a:normAutofit/>
          </a:bodyPr>
          <a:lstStyle/>
          <a:p>
            <a:r>
              <a:rPr lang="en-CA" cap="none" dirty="0"/>
              <a:t>Built-in knowledgebase for network construction</a:t>
            </a:r>
          </a:p>
          <a:p>
            <a:pPr lvl="1"/>
            <a:r>
              <a:rPr lang="en-CA" cap="none" dirty="0"/>
              <a:t>Protein-protein interaction</a:t>
            </a:r>
          </a:p>
          <a:p>
            <a:pPr lvl="1"/>
            <a:r>
              <a:rPr lang="en-CA" cap="none" dirty="0"/>
              <a:t>Transcription factor-gene regulation</a:t>
            </a:r>
          </a:p>
          <a:p>
            <a:pPr lvl="1"/>
            <a:r>
              <a:rPr lang="en-CA" cap="none" dirty="0"/>
              <a:t>miRNA-gene regulation</a:t>
            </a:r>
          </a:p>
          <a:p>
            <a:pPr lvl="1"/>
            <a:r>
              <a:rPr lang="en-CA" cap="none" dirty="0"/>
              <a:t>Metabolite-protein interaction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33CD3-3835-4398-B1C1-5DE7F3540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59" y="3874416"/>
            <a:ext cx="5557399" cy="25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45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4962-478D-454F-BC75-0A399321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85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Network building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8DF49-1658-486E-8E9C-F82C22F64DD3}"/>
              </a:ext>
            </a:extLst>
          </p:cNvPr>
          <p:cNvSpPr txBox="1"/>
          <p:nvPr/>
        </p:nvSpPr>
        <p:spPr>
          <a:xfrm>
            <a:off x="913775" y="2385053"/>
            <a:ext cx="74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Input</a:t>
            </a:r>
            <a:endParaRPr lang="en-CA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5CB5E-B261-4A37-95CC-AF6AE03B19A3}"/>
              </a:ext>
            </a:extLst>
          </p:cNvPr>
          <p:cNvSpPr txBox="1"/>
          <p:nvPr/>
        </p:nvSpPr>
        <p:spPr>
          <a:xfrm>
            <a:off x="2129510" y="1520833"/>
            <a:ext cx="1932711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of metabolites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09A9B-2FF8-46EA-9856-1A70BB9C7836}"/>
              </a:ext>
            </a:extLst>
          </p:cNvPr>
          <p:cNvSpPr txBox="1"/>
          <p:nvPr/>
        </p:nvSpPr>
        <p:spPr>
          <a:xfrm>
            <a:off x="2129509" y="2821333"/>
            <a:ext cx="1932711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of genes/proteins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FAB4B-C7B2-46C0-A2D8-248A4E362E40}"/>
              </a:ext>
            </a:extLst>
          </p:cNvPr>
          <p:cNvSpPr txBox="1"/>
          <p:nvPr/>
        </p:nvSpPr>
        <p:spPr>
          <a:xfrm>
            <a:off x="5201754" y="2821333"/>
            <a:ext cx="1932711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Protein-protein interaction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8561B-32A9-4CB0-A702-19B29ECC4A61}"/>
              </a:ext>
            </a:extLst>
          </p:cNvPr>
          <p:cNvSpPr txBox="1"/>
          <p:nvPr/>
        </p:nvSpPr>
        <p:spPr>
          <a:xfrm>
            <a:off x="8273999" y="2821333"/>
            <a:ext cx="2261758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Metabolite-enzyme interaction</a:t>
            </a:r>
            <a:endParaRPr lang="en-CA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9CF64F-13A8-481E-92DA-E162D905DB2D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62220" y="3144499"/>
            <a:ext cx="11395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C5D90D-A0F7-4F6B-AD30-B7917FE77A2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134465" y="3144499"/>
            <a:ext cx="11395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490496-7B22-4602-B95C-2EFA85A23EC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404878" y="1843998"/>
            <a:ext cx="0" cy="97733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D7823-A96F-4B5E-BF6C-C4054B8CFD4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62221" y="1843999"/>
            <a:ext cx="534265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DBF8EFE-7906-44EA-9A69-3B9CA04ED38B}"/>
              </a:ext>
            </a:extLst>
          </p:cNvPr>
          <p:cNvSpPr/>
          <p:nvPr/>
        </p:nvSpPr>
        <p:spPr>
          <a:xfrm>
            <a:off x="2385816" y="456335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935306-2E91-4421-A366-A8328F8D2FB6}"/>
              </a:ext>
            </a:extLst>
          </p:cNvPr>
          <p:cNvSpPr/>
          <p:nvPr/>
        </p:nvSpPr>
        <p:spPr>
          <a:xfrm>
            <a:off x="3211893" y="560667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FC783ED-EF24-4F0B-915B-85A91834AA46}"/>
              </a:ext>
            </a:extLst>
          </p:cNvPr>
          <p:cNvSpPr/>
          <p:nvPr/>
        </p:nvSpPr>
        <p:spPr>
          <a:xfrm>
            <a:off x="4212022" y="4932683"/>
            <a:ext cx="581891" cy="39485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6BB2AD-BA02-4608-98BD-43A196037037}"/>
              </a:ext>
            </a:extLst>
          </p:cNvPr>
          <p:cNvSpPr/>
          <p:nvPr/>
        </p:nvSpPr>
        <p:spPr>
          <a:xfrm>
            <a:off x="5302198" y="456335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335E2F-7F42-44E9-AC36-B4F61B178DC3}"/>
              </a:ext>
            </a:extLst>
          </p:cNvPr>
          <p:cNvSpPr/>
          <p:nvPr/>
        </p:nvSpPr>
        <p:spPr>
          <a:xfrm>
            <a:off x="6128275" y="560667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3351F0-F99B-4AB5-8795-57228AA1C993}"/>
              </a:ext>
            </a:extLst>
          </p:cNvPr>
          <p:cNvSpPr/>
          <p:nvPr/>
        </p:nvSpPr>
        <p:spPr>
          <a:xfrm>
            <a:off x="6128275" y="6243215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00C72D-B8AB-4834-9C04-30B60E3D08A1}"/>
              </a:ext>
            </a:extLst>
          </p:cNvPr>
          <p:cNvSpPr/>
          <p:nvPr/>
        </p:nvSpPr>
        <p:spPr>
          <a:xfrm>
            <a:off x="6497153" y="4703800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9C6660-5F61-4EE6-A1D3-7100B4D077EB}"/>
              </a:ext>
            </a:extLst>
          </p:cNvPr>
          <p:cNvSpPr/>
          <p:nvPr/>
        </p:nvSpPr>
        <p:spPr>
          <a:xfrm>
            <a:off x="5922187" y="4121506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75DC3C-93AE-4776-B14A-3912EF36FE79}"/>
              </a:ext>
            </a:extLst>
          </p:cNvPr>
          <p:cNvCxnSpPr>
            <a:stCxn id="17" idx="7"/>
            <a:endCxn id="21" idx="3"/>
          </p:cNvCxnSpPr>
          <p:nvPr/>
        </p:nvCxnSpPr>
        <p:spPr>
          <a:xfrm flipV="1">
            <a:off x="5612620" y="4436751"/>
            <a:ext cx="362827" cy="18068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37B34B-F9F0-4E59-AC91-8D6384E34005}"/>
              </a:ext>
            </a:extLst>
          </p:cNvPr>
          <p:cNvCxnSpPr>
            <a:stCxn id="18" idx="7"/>
            <a:endCxn id="20" idx="4"/>
          </p:cNvCxnSpPr>
          <p:nvPr/>
        </p:nvCxnSpPr>
        <p:spPr>
          <a:xfrm flipV="1">
            <a:off x="6438697" y="5073132"/>
            <a:ext cx="240297" cy="58762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2C2614-47F4-4EFD-9FF8-9343764F2190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6310116" y="5976004"/>
            <a:ext cx="0" cy="26721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E9B263-6E19-492D-9951-7887DA07699D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5665880" y="4748018"/>
            <a:ext cx="831273" cy="14044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F1DE667-5EA1-4666-A61D-04665A30BC7B}"/>
              </a:ext>
            </a:extLst>
          </p:cNvPr>
          <p:cNvSpPr/>
          <p:nvPr/>
        </p:nvSpPr>
        <p:spPr>
          <a:xfrm>
            <a:off x="7478224" y="4932683"/>
            <a:ext cx="581891" cy="39485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119CF8-2510-45E2-A514-ABC2448F4FFF}"/>
              </a:ext>
            </a:extLst>
          </p:cNvPr>
          <p:cNvSpPr/>
          <p:nvPr/>
        </p:nvSpPr>
        <p:spPr>
          <a:xfrm>
            <a:off x="8716039" y="456335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D7085F-7E9D-4766-B2A9-3356DA3AABB4}"/>
              </a:ext>
            </a:extLst>
          </p:cNvPr>
          <p:cNvSpPr/>
          <p:nvPr/>
        </p:nvSpPr>
        <p:spPr>
          <a:xfrm>
            <a:off x="9542116" y="560667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DDD6E4-A021-4D2F-93B5-727FBE4544E3}"/>
              </a:ext>
            </a:extLst>
          </p:cNvPr>
          <p:cNvSpPr/>
          <p:nvPr/>
        </p:nvSpPr>
        <p:spPr>
          <a:xfrm>
            <a:off x="9542116" y="6243215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A7F912-6CC3-4A4E-A0E9-DD357C0F6E56}"/>
              </a:ext>
            </a:extLst>
          </p:cNvPr>
          <p:cNvSpPr/>
          <p:nvPr/>
        </p:nvSpPr>
        <p:spPr>
          <a:xfrm>
            <a:off x="9910994" y="4703800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16D4A5-C3D6-4848-9B27-48C5EC0C078D}"/>
              </a:ext>
            </a:extLst>
          </p:cNvPr>
          <p:cNvSpPr/>
          <p:nvPr/>
        </p:nvSpPr>
        <p:spPr>
          <a:xfrm>
            <a:off x="9336028" y="4121506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AB8D0A-BB7E-479C-B985-07EF2F546198}"/>
              </a:ext>
            </a:extLst>
          </p:cNvPr>
          <p:cNvCxnSpPr>
            <a:stCxn id="27" idx="7"/>
            <a:endCxn id="31" idx="3"/>
          </p:cNvCxnSpPr>
          <p:nvPr/>
        </p:nvCxnSpPr>
        <p:spPr>
          <a:xfrm flipV="1">
            <a:off x="9026461" y="4436751"/>
            <a:ext cx="362827" cy="18068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383BCF-8D01-4F94-8521-A912CA6CD62C}"/>
              </a:ext>
            </a:extLst>
          </p:cNvPr>
          <p:cNvCxnSpPr>
            <a:stCxn id="28" idx="7"/>
            <a:endCxn id="30" idx="4"/>
          </p:cNvCxnSpPr>
          <p:nvPr/>
        </p:nvCxnSpPr>
        <p:spPr>
          <a:xfrm flipV="1">
            <a:off x="9852538" y="5073132"/>
            <a:ext cx="240297" cy="58762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6D6F7C-19FE-49E1-854F-39A45A850291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9723957" y="5976004"/>
            <a:ext cx="0" cy="26721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F98226-AF77-4D85-AD40-77C5A95217D2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>
            <a:off x="9079721" y="4748018"/>
            <a:ext cx="831273" cy="14044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A50AA0-492A-4E59-9B38-04F51B32CE01}"/>
              </a:ext>
            </a:extLst>
          </p:cNvPr>
          <p:cNvSpPr/>
          <p:nvPr/>
        </p:nvSpPr>
        <p:spPr>
          <a:xfrm>
            <a:off x="10353916" y="4058425"/>
            <a:ext cx="363682" cy="36933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467378-97F7-4FB1-8DD9-265D7E58FA86}"/>
              </a:ext>
            </a:extLst>
          </p:cNvPr>
          <p:cNvSpPr/>
          <p:nvPr/>
        </p:nvSpPr>
        <p:spPr>
          <a:xfrm>
            <a:off x="8534198" y="5964282"/>
            <a:ext cx="363682" cy="36933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DAF26B-A0C6-46E3-A049-9154FB24CF4E}"/>
              </a:ext>
            </a:extLst>
          </p:cNvPr>
          <p:cNvCxnSpPr>
            <a:stCxn id="31" idx="6"/>
            <a:endCxn id="36" idx="2"/>
          </p:cNvCxnSpPr>
          <p:nvPr/>
        </p:nvCxnSpPr>
        <p:spPr>
          <a:xfrm flipV="1">
            <a:off x="9699710" y="4243091"/>
            <a:ext cx="654206" cy="6308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AB7215-A21D-4256-B5DB-3BD7BC527FF2}"/>
              </a:ext>
            </a:extLst>
          </p:cNvPr>
          <p:cNvCxnSpPr>
            <a:stCxn id="36" idx="3"/>
            <a:endCxn id="30" idx="7"/>
          </p:cNvCxnSpPr>
          <p:nvPr/>
        </p:nvCxnSpPr>
        <p:spPr>
          <a:xfrm flipH="1">
            <a:off x="10221416" y="4373670"/>
            <a:ext cx="185760" cy="38421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1DE6002-E12A-4C9F-A8C7-94D3A50944D0}"/>
              </a:ext>
            </a:extLst>
          </p:cNvPr>
          <p:cNvCxnSpPr>
            <a:stCxn id="37" idx="7"/>
            <a:endCxn id="28" idx="2"/>
          </p:cNvCxnSpPr>
          <p:nvPr/>
        </p:nvCxnSpPr>
        <p:spPr>
          <a:xfrm flipV="1">
            <a:off x="8844620" y="5791338"/>
            <a:ext cx="697496" cy="22703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9A0ACE-3F9E-4472-BDD6-A6143DFA3631}"/>
              </a:ext>
            </a:extLst>
          </p:cNvPr>
          <p:cNvCxnSpPr>
            <a:stCxn id="37" idx="5"/>
            <a:endCxn id="29" idx="2"/>
          </p:cNvCxnSpPr>
          <p:nvPr/>
        </p:nvCxnSpPr>
        <p:spPr>
          <a:xfrm>
            <a:off x="8844620" y="6279527"/>
            <a:ext cx="697496" cy="148354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C1AF0749-7F3F-46AB-8D5B-FE4762EE43BF}"/>
              </a:ext>
            </a:extLst>
          </p:cNvPr>
          <p:cNvSpPr/>
          <p:nvPr/>
        </p:nvSpPr>
        <p:spPr>
          <a:xfrm>
            <a:off x="326913" y="176931"/>
            <a:ext cx="2422585" cy="977335"/>
          </a:xfrm>
          <a:prstGeom prst="wedgeRectCallout">
            <a:avLst>
              <a:gd name="adj1" fmla="val 35823"/>
              <a:gd name="adj2" fmla="val 73801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1. For this tutorial, network building starts by uploading a list of genes and metabolites. </a:t>
            </a:r>
          </a:p>
        </p:txBody>
      </p:sp>
    </p:spTree>
    <p:extLst>
      <p:ext uri="{BB962C8B-B14F-4D97-AF65-F5344CB8AC3E}">
        <p14:creationId xmlns:p14="http://schemas.microsoft.com/office/powerpoint/2010/main" val="830567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4962-478D-454F-BC75-0A399321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85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Network building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8DF49-1658-486E-8E9C-F82C22F64DD3}"/>
              </a:ext>
            </a:extLst>
          </p:cNvPr>
          <p:cNvSpPr txBox="1"/>
          <p:nvPr/>
        </p:nvSpPr>
        <p:spPr>
          <a:xfrm>
            <a:off x="913775" y="2385053"/>
            <a:ext cx="74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Input</a:t>
            </a:r>
            <a:endParaRPr lang="en-CA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5CB5E-B261-4A37-95CC-AF6AE03B19A3}"/>
              </a:ext>
            </a:extLst>
          </p:cNvPr>
          <p:cNvSpPr txBox="1"/>
          <p:nvPr/>
        </p:nvSpPr>
        <p:spPr>
          <a:xfrm>
            <a:off x="2129510" y="1520833"/>
            <a:ext cx="1932711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of metabolites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09A9B-2FF8-46EA-9856-1A70BB9C7836}"/>
              </a:ext>
            </a:extLst>
          </p:cNvPr>
          <p:cNvSpPr txBox="1"/>
          <p:nvPr/>
        </p:nvSpPr>
        <p:spPr>
          <a:xfrm>
            <a:off x="2129509" y="2821333"/>
            <a:ext cx="1932711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of genes/proteins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FAB4B-C7B2-46C0-A2D8-248A4E362E40}"/>
              </a:ext>
            </a:extLst>
          </p:cNvPr>
          <p:cNvSpPr txBox="1"/>
          <p:nvPr/>
        </p:nvSpPr>
        <p:spPr>
          <a:xfrm>
            <a:off x="5201754" y="2821333"/>
            <a:ext cx="1932711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Protein-protein interaction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8561B-32A9-4CB0-A702-19B29ECC4A61}"/>
              </a:ext>
            </a:extLst>
          </p:cNvPr>
          <p:cNvSpPr txBox="1"/>
          <p:nvPr/>
        </p:nvSpPr>
        <p:spPr>
          <a:xfrm>
            <a:off x="8273999" y="2821333"/>
            <a:ext cx="2261758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Metabolite-enzyme interaction</a:t>
            </a:r>
            <a:endParaRPr lang="en-CA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9CF64F-13A8-481E-92DA-E162D905DB2D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62220" y="3144499"/>
            <a:ext cx="11395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C5D90D-A0F7-4F6B-AD30-B7917FE77A2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134465" y="3144499"/>
            <a:ext cx="11395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490496-7B22-4602-B95C-2EFA85A23EC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404878" y="1843998"/>
            <a:ext cx="0" cy="97733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D7823-A96F-4B5E-BF6C-C4054B8CFD4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62221" y="1843999"/>
            <a:ext cx="534265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DBF8EFE-7906-44EA-9A69-3B9CA04ED38B}"/>
              </a:ext>
            </a:extLst>
          </p:cNvPr>
          <p:cNvSpPr/>
          <p:nvPr/>
        </p:nvSpPr>
        <p:spPr>
          <a:xfrm>
            <a:off x="2385816" y="456335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935306-2E91-4421-A366-A8328F8D2FB6}"/>
              </a:ext>
            </a:extLst>
          </p:cNvPr>
          <p:cNvSpPr/>
          <p:nvPr/>
        </p:nvSpPr>
        <p:spPr>
          <a:xfrm>
            <a:off x="3211893" y="560667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FC783ED-EF24-4F0B-915B-85A91834AA46}"/>
              </a:ext>
            </a:extLst>
          </p:cNvPr>
          <p:cNvSpPr/>
          <p:nvPr/>
        </p:nvSpPr>
        <p:spPr>
          <a:xfrm>
            <a:off x="4212022" y="4932683"/>
            <a:ext cx="581891" cy="39485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6BB2AD-BA02-4608-98BD-43A196037037}"/>
              </a:ext>
            </a:extLst>
          </p:cNvPr>
          <p:cNvSpPr/>
          <p:nvPr/>
        </p:nvSpPr>
        <p:spPr>
          <a:xfrm>
            <a:off x="5302198" y="456335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335E2F-7F42-44E9-AC36-B4F61B178DC3}"/>
              </a:ext>
            </a:extLst>
          </p:cNvPr>
          <p:cNvSpPr/>
          <p:nvPr/>
        </p:nvSpPr>
        <p:spPr>
          <a:xfrm>
            <a:off x="6128275" y="560667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3351F0-F99B-4AB5-8795-57228AA1C993}"/>
              </a:ext>
            </a:extLst>
          </p:cNvPr>
          <p:cNvSpPr/>
          <p:nvPr/>
        </p:nvSpPr>
        <p:spPr>
          <a:xfrm>
            <a:off x="6128275" y="6243215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00C72D-B8AB-4834-9C04-30B60E3D08A1}"/>
              </a:ext>
            </a:extLst>
          </p:cNvPr>
          <p:cNvSpPr/>
          <p:nvPr/>
        </p:nvSpPr>
        <p:spPr>
          <a:xfrm>
            <a:off x="6497153" y="4703800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9C6660-5F61-4EE6-A1D3-7100B4D077EB}"/>
              </a:ext>
            </a:extLst>
          </p:cNvPr>
          <p:cNvSpPr/>
          <p:nvPr/>
        </p:nvSpPr>
        <p:spPr>
          <a:xfrm>
            <a:off x="5922187" y="4121506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75DC3C-93AE-4776-B14A-3912EF36FE79}"/>
              </a:ext>
            </a:extLst>
          </p:cNvPr>
          <p:cNvCxnSpPr>
            <a:stCxn id="17" idx="7"/>
            <a:endCxn id="21" idx="3"/>
          </p:cNvCxnSpPr>
          <p:nvPr/>
        </p:nvCxnSpPr>
        <p:spPr>
          <a:xfrm flipV="1">
            <a:off x="5612620" y="4436751"/>
            <a:ext cx="362827" cy="18068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37B34B-F9F0-4E59-AC91-8D6384E34005}"/>
              </a:ext>
            </a:extLst>
          </p:cNvPr>
          <p:cNvCxnSpPr>
            <a:stCxn id="18" idx="7"/>
            <a:endCxn id="20" idx="4"/>
          </p:cNvCxnSpPr>
          <p:nvPr/>
        </p:nvCxnSpPr>
        <p:spPr>
          <a:xfrm flipV="1">
            <a:off x="6438697" y="5073132"/>
            <a:ext cx="240297" cy="58762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2C2614-47F4-4EFD-9FF8-9343764F2190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6310116" y="5976004"/>
            <a:ext cx="0" cy="26721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E9B263-6E19-492D-9951-7887DA07699D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5665880" y="4748018"/>
            <a:ext cx="831273" cy="14044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F1DE667-5EA1-4666-A61D-04665A30BC7B}"/>
              </a:ext>
            </a:extLst>
          </p:cNvPr>
          <p:cNvSpPr/>
          <p:nvPr/>
        </p:nvSpPr>
        <p:spPr>
          <a:xfrm>
            <a:off x="7478224" y="4932683"/>
            <a:ext cx="581891" cy="39485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119CF8-2510-45E2-A514-ABC2448F4FFF}"/>
              </a:ext>
            </a:extLst>
          </p:cNvPr>
          <p:cNvSpPr/>
          <p:nvPr/>
        </p:nvSpPr>
        <p:spPr>
          <a:xfrm>
            <a:off x="8716039" y="456335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D7085F-7E9D-4766-B2A9-3356DA3AABB4}"/>
              </a:ext>
            </a:extLst>
          </p:cNvPr>
          <p:cNvSpPr/>
          <p:nvPr/>
        </p:nvSpPr>
        <p:spPr>
          <a:xfrm>
            <a:off x="9542116" y="560667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DDD6E4-A021-4D2F-93B5-727FBE4544E3}"/>
              </a:ext>
            </a:extLst>
          </p:cNvPr>
          <p:cNvSpPr/>
          <p:nvPr/>
        </p:nvSpPr>
        <p:spPr>
          <a:xfrm>
            <a:off x="9542116" y="6243215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A7F912-6CC3-4A4E-A0E9-DD357C0F6E56}"/>
              </a:ext>
            </a:extLst>
          </p:cNvPr>
          <p:cNvSpPr/>
          <p:nvPr/>
        </p:nvSpPr>
        <p:spPr>
          <a:xfrm>
            <a:off x="9910994" y="4703800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16D4A5-C3D6-4848-9B27-48C5EC0C078D}"/>
              </a:ext>
            </a:extLst>
          </p:cNvPr>
          <p:cNvSpPr/>
          <p:nvPr/>
        </p:nvSpPr>
        <p:spPr>
          <a:xfrm>
            <a:off x="9336028" y="4121506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AB8D0A-BB7E-479C-B985-07EF2F546198}"/>
              </a:ext>
            </a:extLst>
          </p:cNvPr>
          <p:cNvCxnSpPr>
            <a:stCxn id="27" idx="7"/>
            <a:endCxn id="31" idx="3"/>
          </p:cNvCxnSpPr>
          <p:nvPr/>
        </p:nvCxnSpPr>
        <p:spPr>
          <a:xfrm flipV="1">
            <a:off x="9026461" y="4436751"/>
            <a:ext cx="362827" cy="18068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383BCF-8D01-4F94-8521-A912CA6CD62C}"/>
              </a:ext>
            </a:extLst>
          </p:cNvPr>
          <p:cNvCxnSpPr>
            <a:stCxn id="28" idx="7"/>
            <a:endCxn id="30" idx="4"/>
          </p:cNvCxnSpPr>
          <p:nvPr/>
        </p:nvCxnSpPr>
        <p:spPr>
          <a:xfrm flipV="1">
            <a:off x="9852538" y="5073132"/>
            <a:ext cx="240297" cy="58762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6D6F7C-19FE-49E1-854F-39A45A850291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9723957" y="5976004"/>
            <a:ext cx="0" cy="26721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F98226-AF77-4D85-AD40-77C5A95217D2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>
            <a:off x="9079721" y="4748018"/>
            <a:ext cx="831273" cy="14044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A50AA0-492A-4E59-9B38-04F51B32CE01}"/>
              </a:ext>
            </a:extLst>
          </p:cNvPr>
          <p:cNvSpPr/>
          <p:nvPr/>
        </p:nvSpPr>
        <p:spPr>
          <a:xfrm>
            <a:off x="10353916" y="4058425"/>
            <a:ext cx="363682" cy="36933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467378-97F7-4FB1-8DD9-265D7E58FA86}"/>
              </a:ext>
            </a:extLst>
          </p:cNvPr>
          <p:cNvSpPr/>
          <p:nvPr/>
        </p:nvSpPr>
        <p:spPr>
          <a:xfrm>
            <a:off x="8534198" y="5964282"/>
            <a:ext cx="363682" cy="36933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DAF26B-A0C6-46E3-A049-9154FB24CF4E}"/>
              </a:ext>
            </a:extLst>
          </p:cNvPr>
          <p:cNvCxnSpPr>
            <a:stCxn id="31" idx="6"/>
            <a:endCxn id="36" idx="2"/>
          </p:cNvCxnSpPr>
          <p:nvPr/>
        </p:nvCxnSpPr>
        <p:spPr>
          <a:xfrm flipV="1">
            <a:off x="9699710" y="4243091"/>
            <a:ext cx="654206" cy="6308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AB7215-A21D-4256-B5DB-3BD7BC527FF2}"/>
              </a:ext>
            </a:extLst>
          </p:cNvPr>
          <p:cNvCxnSpPr>
            <a:stCxn id="36" idx="3"/>
            <a:endCxn id="30" idx="7"/>
          </p:cNvCxnSpPr>
          <p:nvPr/>
        </p:nvCxnSpPr>
        <p:spPr>
          <a:xfrm flipH="1">
            <a:off x="10221416" y="4373670"/>
            <a:ext cx="185760" cy="38421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1DE6002-E12A-4C9F-A8C7-94D3A50944D0}"/>
              </a:ext>
            </a:extLst>
          </p:cNvPr>
          <p:cNvCxnSpPr>
            <a:stCxn id="37" idx="7"/>
            <a:endCxn id="28" idx="2"/>
          </p:cNvCxnSpPr>
          <p:nvPr/>
        </p:nvCxnSpPr>
        <p:spPr>
          <a:xfrm flipV="1">
            <a:off x="8844620" y="5791338"/>
            <a:ext cx="697496" cy="22703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9A0ACE-3F9E-4472-BDD6-A6143DFA3631}"/>
              </a:ext>
            </a:extLst>
          </p:cNvPr>
          <p:cNvCxnSpPr>
            <a:stCxn id="37" idx="5"/>
            <a:endCxn id="29" idx="2"/>
          </p:cNvCxnSpPr>
          <p:nvPr/>
        </p:nvCxnSpPr>
        <p:spPr>
          <a:xfrm>
            <a:off x="8844620" y="6279527"/>
            <a:ext cx="697496" cy="148354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C1AF0749-7F3F-46AB-8D5B-FE4762EE43BF}"/>
              </a:ext>
            </a:extLst>
          </p:cNvPr>
          <p:cNvSpPr/>
          <p:nvPr/>
        </p:nvSpPr>
        <p:spPr>
          <a:xfrm>
            <a:off x="4506551" y="1326282"/>
            <a:ext cx="2422585" cy="1217028"/>
          </a:xfrm>
          <a:prstGeom prst="wedgeRectCallout">
            <a:avLst>
              <a:gd name="adj1" fmla="val -3867"/>
              <a:gd name="adj2" fmla="val 75350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2. Proteins that interact (yellow) with uploaded genes/proteins (blue, “seed proteins”) are added to the network.</a:t>
            </a:r>
          </a:p>
        </p:txBody>
      </p:sp>
    </p:spTree>
    <p:extLst>
      <p:ext uri="{BB962C8B-B14F-4D97-AF65-F5344CB8AC3E}">
        <p14:creationId xmlns:p14="http://schemas.microsoft.com/office/powerpoint/2010/main" val="405230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4962-478D-454F-BC75-0A399321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85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Network building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8DF49-1658-486E-8E9C-F82C22F64DD3}"/>
              </a:ext>
            </a:extLst>
          </p:cNvPr>
          <p:cNvSpPr txBox="1"/>
          <p:nvPr/>
        </p:nvSpPr>
        <p:spPr>
          <a:xfrm>
            <a:off x="913775" y="2385053"/>
            <a:ext cx="74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Input</a:t>
            </a:r>
            <a:endParaRPr lang="en-CA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5CB5E-B261-4A37-95CC-AF6AE03B19A3}"/>
              </a:ext>
            </a:extLst>
          </p:cNvPr>
          <p:cNvSpPr txBox="1"/>
          <p:nvPr/>
        </p:nvSpPr>
        <p:spPr>
          <a:xfrm>
            <a:off x="2129510" y="1520833"/>
            <a:ext cx="1932711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of metabolites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09A9B-2FF8-46EA-9856-1A70BB9C7836}"/>
              </a:ext>
            </a:extLst>
          </p:cNvPr>
          <p:cNvSpPr txBox="1"/>
          <p:nvPr/>
        </p:nvSpPr>
        <p:spPr>
          <a:xfrm>
            <a:off x="2129509" y="2821333"/>
            <a:ext cx="1932711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of genes/proteins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FAB4B-C7B2-46C0-A2D8-248A4E362E40}"/>
              </a:ext>
            </a:extLst>
          </p:cNvPr>
          <p:cNvSpPr txBox="1"/>
          <p:nvPr/>
        </p:nvSpPr>
        <p:spPr>
          <a:xfrm>
            <a:off x="5201754" y="2821333"/>
            <a:ext cx="1932711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Protein-protein interaction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8561B-32A9-4CB0-A702-19B29ECC4A61}"/>
              </a:ext>
            </a:extLst>
          </p:cNvPr>
          <p:cNvSpPr txBox="1"/>
          <p:nvPr/>
        </p:nvSpPr>
        <p:spPr>
          <a:xfrm>
            <a:off x="8273999" y="2821333"/>
            <a:ext cx="2261758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Metabolite-enzyme interaction</a:t>
            </a:r>
            <a:endParaRPr lang="en-CA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9CF64F-13A8-481E-92DA-E162D905DB2D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62220" y="3144499"/>
            <a:ext cx="11395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C5D90D-A0F7-4F6B-AD30-B7917FE77A2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134465" y="3144499"/>
            <a:ext cx="11395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490496-7B22-4602-B95C-2EFA85A23EC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404878" y="1843998"/>
            <a:ext cx="0" cy="97733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0D7823-A96F-4B5E-BF6C-C4054B8CFD4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62221" y="1843999"/>
            <a:ext cx="534265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DBF8EFE-7906-44EA-9A69-3B9CA04ED38B}"/>
              </a:ext>
            </a:extLst>
          </p:cNvPr>
          <p:cNvSpPr/>
          <p:nvPr/>
        </p:nvSpPr>
        <p:spPr>
          <a:xfrm>
            <a:off x="2385816" y="456335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935306-2E91-4421-A366-A8328F8D2FB6}"/>
              </a:ext>
            </a:extLst>
          </p:cNvPr>
          <p:cNvSpPr/>
          <p:nvPr/>
        </p:nvSpPr>
        <p:spPr>
          <a:xfrm>
            <a:off x="3211893" y="560667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FC783ED-EF24-4F0B-915B-85A91834AA46}"/>
              </a:ext>
            </a:extLst>
          </p:cNvPr>
          <p:cNvSpPr/>
          <p:nvPr/>
        </p:nvSpPr>
        <p:spPr>
          <a:xfrm>
            <a:off x="4212022" y="4932683"/>
            <a:ext cx="581891" cy="39485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6BB2AD-BA02-4608-98BD-43A196037037}"/>
              </a:ext>
            </a:extLst>
          </p:cNvPr>
          <p:cNvSpPr/>
          <p:nvPr/>
        </p:nvSpPr>
        <p:spPr>
          <a:xfrm>
            <a:off x="5302198" y="456335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335E2F-7F42-44E9-AC36-B4F61B178DC3}"/>
              </a:ext>
            </a:extLst>
          </p:cNvPr>
          <p:cNvSpPr/>
          <p:nvPr/>
        </p:nvSpPr>
        <p:spPr>
          <a:xfrm>
            <a:off x="6128275" y="560667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3351F0-F99B-4AB5-8795-57228AA1C993}"/>
              </a:ext>
            </a:extLst>
          </p:cNvPr>
          <p:cNvSpPr/>
          <p:nvPr/>
        </p:nvSpPr>
        <p:spPr>
          <a:xfrm>
            <a:off x="6128275" y="6243215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00C72D-B8AB-4834-9C04-30B60E3D08A1}"/>
              </a:ext>
            </a:extLst>
          </p:cNvPr>
          <p:cNvSpPr/>
          <p:nvPr/>
        </p:nvSpPr>
        <p:spPr>
          <a:xfrm>
            <a:off x="6497153" y="4703800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9C6660-5F61-4EE6-A1D3-7100B4D077EB}"/>
              </a:ext>
            </a:extLst>
          </p:cNvPr>
          <p:cNvSpPr/>
          <p:nvPr/>
        </p:nvSpPr>
        <p:spPr>
          <a:xfrm>
            <a:off x="5922187" y="4121506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75DC3C-93AE-4776-B14A-3912EF36FE79}"/>
              </a:ext>
            </a:extLst>
          </p:cNvPr>
          <p:cNvCxnSpPr>
            <a:stCxn id="17" idx="7"/>
            <a:endCxn id="21" idx="3"/>
          </p:cNvCxnSpPr>
          <p:nvPr/>
        </p:nvCxnSpPr>
        <p:spPr>
          <a:xfrm flipV="1">
            <a:off x="5612620" y="4436751"/>
            <a:ext cx="362827" cy="18068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37B34B-F9F0-4E59-AC91-8D6384E34005}"/>
              </a:ext>
            </a:extLst>
          </p:cNvPr>
          <p:cNvCxnSpPr>
            <a:stCxn id="18" idx="7"/>
            <a:endCxn id="20" idx="4"/>
          </p:cNvCxnSpPr>
          <p:nvPr/>
        </p:nvCxnSpPr>
        <p:spPr>
          <a:xfrm flipV="1">
            <a:off x="6438697" y="5073132"/>
            <a:ext cx="240297" cy="58762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2C2614-47F4-4EFD-9FF8-9343764F2190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6310116" y="5976004"/>
            <a:ext cx="0" cy="26721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E9B263-6E19-492D-9951-7887DA07699D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5665880" y="4748018"/>
            <a:ext cx="831273" cy="14044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F1DE667-5EA1-4666-A61D-04665A30BC7B}"/>
              </a:ext>
            </a:extLst>
          </p:cNvPr>
          <p:cNvSpPr/>
          <p:nvPr/>
        </p:nvSpPr>
        <p:spPr>
          <a:xfrm>
            <a:off x="7478224" y="4932683"/>
            <a:ext cx="581891" cy="39485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119CF8-2510-45E2-A514-ABC2448F4FFF}"/>
              </a:ext>
            </a:extLst>
          </p:cNvPr>
          <p:cNvSpPr/>
          <p:nvPr/>
        </p:nvSpPr>
        <p:spPr>
          <a:xfrm>
            <a:off x="8716039" y="456335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D7085F-7E9D-4766-B2A9-3356DA3AABB4}"/>
              </a:ext>
            </a:extLst>
          </p:cNvPr>
          <p:cNvSpPr/>
          <p:nvPr/>
        </p:nvSpPr>
        <p:spPr>
          <a:xfrm>
            <a:off x="9542116" y="5606672"/>
            <a:ext cx="363682" cy="3693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DDD6E4-A021-4D2F-93B5-727FBE4544E3}"/>
              </a:ext>
            </a:extLst>
          </p:cNvPr>
          <p:cNvSpPr/>
          <p:nvPr/>
        </p:nvSpPr>
        <p:spPr>
          <a:xfrm>
            <a:off x="9542116" y="6243215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A7F912-6CC3-4A4E-A0E9-DD357C0F6E56}"/>
              </a:ext>
            </a:extLst>
          </p:cNvPr>
          <p:cNvSpPr/>
          <p:nvPr/>
        </p:nvSpPr>
        <p:spPr>
          <a:xfrm>
            <a:off x="9910994" y="4703800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16D4A5-C3D6-4848-9B27-48C5EC0C078D}"/>
              </a:ext>
            </a:extLst>
          </p:cNvPr>
          <p:cNvSpPr/>
          <p:nvPr/>
        </p:nvSpPr>
        <p:spPr>
          <a:xfrm>
            <a:off x="9336028" y="4121506"/>
            <a:ext cx="363682" cy="369332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AB8D0A-BB7E-479C-B985-07EF2F546198}"/>
              </a:ext>
            </a:extLst>
          </p:cNvPr>
          <p:cNvCxnSpPr>
            <a:stCxn id="27" idx="7"/>
            <a:endCxn id="31" idx="3"/>
          </p:cNvCxnSpPr>
          <p:nvPr/>
        </p:nvCxnSpPr>
        <p:spPr>
          <a:xfrm flipV="1">
            <a:off x="9026461" y="4436751"/>
            <a:ext cx="362827" cy="18068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383BCF-8D01-4F94-8521-A912CA6CD62C}"/>
              </a:ext>
            </a:extLst>
          </p:cNvPr>
          <p:cNvCxnSpPr>
            <a:stCxn id="28" idx="7"/>
            <a:endCxn id="30" idx="4"/>
          </p:cNvCxnSpPr>
          <p:nvPr/>
        </p:nvCxnSpPr>
        <p:spPr>
          <a:xfrm flipV="1">
            <a:off x="9852538" y="5073132"/>
            <a:ext cx="240297" cy="58762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6D6F7C-19FE-49E1-854F-39A45A850291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9723957" y="5976004"/>
            <a:ext cx="0" cy="26721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F98226-AF77-4D85-AD40-77C5A95217D2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>
            <a:off x="9079721" y="4748018"/>
            <a:ext cx="831273" cy="14044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A50AA0-492A-4E59-9B38-04F51B32CE01}"/>
              </a:ext>
            </a:extLst>
          </p:cNvPr>
          <p:cNvSpPr/>
          <p:nvPr/>
        </p:nvSpPr>
        <p:spPr>
          <a:xfrm>
            <a:off x="10353916" y="4058425"/>
            <a:ext cx="363682" cy="36933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467378-97F7-4FB1-8DD9-265D7E58FA86}"/>
              </a:ext>
            </a:extLst>
          </p:cNvPr>
          <p:cNvSpPr/>
          <p:nvPr/>
        </p:nvSpPr>
        <p:spPr>
          <a:xfrm>
            <a:off x="8534198" y="5964282"/>
            <a:ext cx="363682" cy="36933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DAF26B-A0C6-46E3-A049-9154FB24CF4E}"/>
              </a:ext>
            </a:extLst>
          </p:cNvPr>
          <p:cNvCxnSpPr>
            <a:stCxn id="31" idx="6"/>
            <a:endCxn id="36" idx="2"/>
          </p:cNvCxnSpPr>
          <p:nvPr/>
        </p:nvCxnSpPr>
        <p:spPr>
          <a:xfrm flipV="1">
            <a:off x="9699710" y="4243091"/>
            <a:ext cx="654206" cy="6308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AB7215-A21D-4256-B5DB-3BD7BC527FF2}"/>
              </a:ext>
            </a:extLst>
          </p:cNvPr>
          <p:cNvCxnSpPr>
            <a:stCxn id="36" idx="3"/>
            <a:endCxn id="30" idx="7"/>
          </p:cNvCxnSpPr>
          <p:nvPr/>
        </p:nvCxnSpPr>
        <p:spPr>
          <a:xfrm flipH="1">
            <a:off x="10221416" y="4373670"/>
            <a:ext cx="185760" cy="38421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1DE6002-E12A-4C9F-A8C7-94D3A50944D0}"/>
              </a:ext>
            </a:extLst>
          </p:cNvPr>
          <p:cNvCxnSpPr>
            <a:stCxn id="37" idx="7"/>
            <a:endCxn id="28" idx="2"/>
          </p:cNvCxnSpPr>
          <p:nvPr/>
        </p:nvCxnSpPr>
        <p:spPr>
          <a:xfrm flipV="1">
            <a:off x="8844620" y="5791338"/>
            <a:ext cx="697496" cy="227031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9A0ACE-3F9E-4472-BDD6-A6143DFA3631}"/>
              </a:ext>
            </a:extLst>
          </p:cNvPr>
          <p:cNvCxnSpPr>
            <a:stCxn id="37" idx="5"/>
            <a:endCxn id="29" idx="2"/>
          </p:cNvCxnSpPr>
          <p:nvPr/>
        </p:nvCxnSpPr>
        <p:spPr>
          <a:xfrm>
            <a:off x="8844620" y="6279527"/>
            <a:ext cx="697496" cy="148354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F62A3F99-15C1-4D0F-8A25-66561FA6A765}"/>
              </a:ext>
            </a:extLst>
          </p:cNvPr>
          <p:cNvSpPr/>
          <p:nvPr/>
        </p:nvSpPr>
        <p:spPr>
          <a:xfrm>
            <a:off x="9542742" y="914778"/>
            <a:ext cx="2422585" cy="1364572"/>
          </a:xfrm>
          <a:prstGeom prst="wedgeRectCallout">
            <a:avLst>
              <a:gd name="adj1" fmla="val -38968"/>
              <a:gd name="adj2" fmla="val 94672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3. Metabolites (purple) that interact with the seed and/or interacting proteins are added to make up the final composite network.</a:t>
            </a:r>
          </a:p>
        </p:txBody>
      </p:sp>
    </p:spTree>
    <p:extLst>
      <p:ext uri="{BB962C8B-B14F-4D97-AF65-F5344CB8AC3E}">
        <p14:creationId xmlns:p14="http://schemas.microsoft.com/office/powerpoint/2010/main" val="2510442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7A5C6E5-F503-4A49-A074-5F350E6A9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8577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B00C-63EE-4107-ABE2-CAA72D4CD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4651"/>
            <a:ext cx="5029200" cy="3868816"/>
          </a:xfrm>
        </p:spPr>
        <p:txBody>
          <a:bodyPr>
            <a:normAutofit fontScale="92500" lnSpcReduction="20000"/>
          </a:bodyPr>
          <a:lstStyle/>
          <a:p>
            <a:r>
              <a:rPr lang="en-US" cap="none" dirty="0"/>
              <a:t>67 human breast tumors and 65 tumor-adjacent noncancerous tissue samples from a study of the onset of breast cancer.</a:t>
            </a:r>
          </a:p>
          <a:p>
            <a:r>
              <a:rPr lang="en-US" cap="none" dirty="0"/>
              <a:t>Untargeted metabolomics (</a:t>
            </a:r>
            <a:r>
              <a:rPr lang="fr-FR" cap="none" dirty="0" err="1"/>
              <a:t>Metabolon</a:t>
            </a:r>
            <a:r>
              <a:rPr lang="en-US" cap="none" dirty="0"/>
              <a:t>) of 352 known metabolites and </a:t>
            </a:r>
            <a:r>
              <a:rPr lang="en-US" cap="none" dirty="0" err="1"/>
              <a:t>microarrary</a:t>
            </a:r>
            <a:r>
              <a:rPr lang="en-US" cap="none" dirty="0"/>
              <a:t> analysis (Affymetrix Human Gene 1.0 ST Array) of tissue samples.</a:t>
            </a:r>
          </a:p>
          <a:p>
            <a:r>
              <a:rPr lang="en-US" cap="none" dirty="0"/>
              <a:t>Download the “breast_cancer.zip” zipped folder from the tutorials page of </a:t>
            </a:r>
            <a:r>
              <a:rPr lang="en-US" cap="none" dirty="0" err="1"/>
              <a:t>OmicsNet</a:t>
            </a:r>
            <a:r>
              <a:rPr lang="en-US" cap="none" dirty="0"/>
              <a:t>. 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305D6-159A-4A28-B46C-D8C6DD8A4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72" y="1484722"/>
            <a:ext cx="5164268" cy="48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2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8AB38B-AE30-48DD-BFC2-5BB0234AE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8" b="4823"/>
          <a:stretch/>
        </p:blipFill>
        <p:spPr>
          <a:xfrm>
            <a:off x="0" y="573932"/>
            <a:ext cx="12192000" cy="5953328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856D31E-A6D7-4952-980A-04893174F997}"/>
              </a:ext>
            </a:extLst>
          </p:cNvPr>
          <p:cNvSpPr/>
          <p:nvPr/>
        </p:nvSpPr>
        <p:spPr>
          <a:xfrm>
            <a:off x="2691441" y="155274"/>
            <a:ext cx="3700733" cy="2162783"/>
          </a:xfrm>
          <a:prstGeom prst="wedgeRectCallout">
            <a:avLst>
              <a:gd name="adj1" fmla="val -35347"/>
              <a:gd name="adj2" fmla="val 62713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defTabSz="457200">
              <a:buAutoNum type="arabicPeriod"/>
              <a:defRPr/>
            </a:pPr>
            <a:r>
              <a:rPr lang="en-US" sz="1400" dirty="0">
                <a:solidFill>
                  <a:prstClr val="white"/>
                </a:solidFill>
              </a:rPr>
              <a:t>Using Excel, open the “networkanalyst_siggenes.csv” file. This file contains the results of differential expression analysis using </a:t>
            </a:r>
            <a:r>
              <a:rPr lang="en-US" sz="1400" dirty="0" err="1">
                <a:solidFill>
                  <a:prstClr val="white"/>
                </a:solidFill>
              </a:rPr>
              <a:t>NetworkAnalyst</a:t>
            </a:r>
            <a:r>
              <a:rPr lang="en-US" sz="1400" dirty="0">
                <a:solidFill>
                  <a:prstClr val="white"/>
                </a:solidFill>
              </a:rPr>
              <a:t>. The first 444 genes were significantly different between the breast cancer and healthy tissue samples. </a:t>
            </a:r>
          </a:p>
          <a:p>
            <a:pPr marL="342900" lvl="0" indent="-342900" defTabSz="457200">
              <a:buAutoNum type="arabicPeriod"/>
              <a:defRPr/>
            </a:pPr>
            <a:r>
              <a:rPr lang="en-US" sz="1400" dirty="0">
                <a:solidFill>
                  <a:prstClr val="white"/>
                </a:solidFill>
              </a:rPr>
              <a:t>Click the grey “Genes/proteins” rectangle.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45D5136-731B-4EF5-8ED0-218C299362C8}"/>
              </a:ext>
            </a:extLst>
          </p:cNvPr>
          <p:cNvSpPr/>
          <p:nvPr/>
        </p:nvSpPr>
        <p:spPr>
          <a:xfrm>
            <a:off x="9554649" y="250166"/>
            <a:ext cx="2422585" cy="1619318"/>
          </a:xfrm>
          <a:prstGeom prst="wedgeRectCallout">
            <a:avLst>
              <a:gd name="adj1" fmla="val -41223"/>
              <a:gd name="adj2" fmla="val 41007"/>
            </a:avLst>
          </a:prstGeom>
          <a:solidFill>
            <a:srgbClr val="C00000"/>
          </a:solidFill>
          <a:ln>
            <a:solidFill>
              <a:srgbClr val="9E1A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400" dirty="0">
                <a:solidFill>
                  <a:prstClr val="white"/>
                </a:solidFill>
              </a:rPr>
              <a:t>As this data contains microarray and metabolomics data, we can visualize relationships  between the most significant genes and metabolites using OmicsNet.</a:t>
            </a:r>
          </a:p>
        </p:txBody>
      </p:sp>
    </p:spTree>
    <p:extLst>
      <p:ext uri="{BB962C8B-B14F-4D97-AF65-F5344CB8AC3E}">
        <p14:creationId xmlns:p14="http://schemas.microsoft.com/office/powerpoint/2010/main" val="748892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Words>995</Words>
  <Application>Microsoft Office PowerPoint</Application>
  <PresentationFormat>Widescreen</PresentationFormat>
  <Paragraphs>92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Multi-Omics Integration using OmicsNet</vt:lpstr>
      <vt:lpstr>OmicsNet</vt:lpstr>
      <vt:lpstr>OmicsNet workflow</vt:lpstr>
      <vt:lpstr>OmicsNet underlying knowledgebase</vt:lpstr>
      <vt:lpstr>Network building</vt:lpstr>
      <vt:lpstr>Network building</vt:lpstr>
      <vt:lpstr>Network building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Handling MS peaks data</vt:lpstr>
      <vt:lpstr>PowerPoint Presentation</vt:lpstr>
      <vt:lpstr>Visualizing peaks from MetaboAnalyst</vt:lpstr>
      <vt:lpstr>PowerPoint Presentation</vt:lpstr>
      <vt:lpstr>PowerPoint Presentation</vt:lpstr>
      <vt:lpstr>PowerPoint Presentation</vt:lpstr>
      <vt:lpstr>Further exploration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Multi-omics integration using OmicsNet</dc:title>
  <dc:creator>Jasmine Chong</dc:creator>
  <cp:lastModifiedBy>Guangyan Zhou</cp:lastModifiedBy>
  <cp:revision>41</cp:revision>
  <dcterms:created xsi:type="dcterms:W3CDTF">2019-06-20T18:00:45Z</dcterms:created>
  <dcterms:modified xsi:type="dcterms:W3CDTF">2019-06-23T09:25:04Z</dcterms:modified>
</cp:coreProperties>
</file>